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6" r:id="rId1"/>
  </p:sldMasterIdLst>
  <p:notesMasterIdLst>
    <p:notesMasterId r:id="rId30"/>
  </p:notesMasterIdLst>
  <p:sldIdLst>
    <p:sldId id="256" r:id="rId2"/>
    <p:sldId id="257" r:id="rId3"/>
    <p:sldId id="316" r:id="rId4"/>
    <p:sldId id="329" r:id="rId5"/>
    <p:sldId id="338" r:id="rId6"/>
    <p:sldId id="343" r:id="rId7"/>
    <p:sldId id="344" r:id="rId8"/>
    <p:sldId id="317" r:id="rId9"/>
    <p:sldId id="339" r:id="rId10"/>
    <p:sldId id="318" r:id="rId11"/>
    <p:sldId id="330" r:id="rId12"/>
    <p:sldId id="319" r:id="rId13"/>
    <p:sldId id="320" r:id="rId14"/>
    <p:sldId id="321" r:id="rId15"/>
    <p:sldId id="322" r:id="rId16"/>
    <p:sldId id="323" r:id="rId17"/>
    <p:sldId id="259" r:id="rId18"/>
    <p:sldId id="326" r:id="rId19"/>
    <p:sldId id="324" r:id="rId20"/>
    <p:sldId id="345" r:id="rId21"/>
    <p:sldId id="346" r:id="rId22"/>
    <p:sldId id="336" r:id="rId23"/>
    <p:sldId id="341" r:id="rId24"/>
    <p:sldId id="342" r:id="rId25"/>
    <p:sldId id="327" r:id="rId26"/>
    <p:sldId id="331" r:id="rId27"/>
    <p:sldId id="334" r:id="rId28"/>
    <p:sldId id="347" r:id="rId29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846"/>
    </p:cViewPr>
  </p:sorterViewPr>
  <p:notesViewPr>
    <p:cSldViewPr>
      <p:cViewPr>
        <p:scale>
          <a:sx n="80" d="100"/>
          <a:sy n="80" d="100"/>
        </p:scale>
        <p:origin x="-2316" y="-78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-271463" y="195263"/>
            <a:ext cx="7304088" cy="5480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56968" y="5989107"/>
            <a:ext cx="6260825" cy="36128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393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271463" y="195263"/>
            <a:ext cx="7304088" cy="54800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46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271463" y="195263"/>
            <a:ext cx="7304088" cy="54800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77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271463" y="195263"/>
            <a:ext cx="7304088" cy="54800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519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6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3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3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6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4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2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85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0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8400" y="188640"/>
            <a:ext cx="8532071" cy="1440160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Program funkcjonowania  AWF w Poznaniu</a:t>
            </a:r>
          </a:p>
          <a:p>
            <a:r>
              <a:rPr lang="pl-PL" b="1" dirty="0">
                <a:solidFill>
                  <a:schemeClr val="tx1"/>
                </a:solidFill>
              </a:rPr>
              <a:t>na lata 2020-2024</a:t>
            </a:r>
          </a:p>
          <a:p>
            <a:endParaRPr lang="pl-PL" sz="1600" b="1" dirty="0">
              <a:solidFill>
                <a:schemeClr val="tx1"/>
              </a:solidFill>
            </a:endParaRPr>
          </a:p>
          <a:p>
            <a:r>
              <a:rPr lang="pl-PL" sz="1600" b="1" dirty="0">
                <a:solidFill>
                  <a:schemeClr val="tx1"/>
                </a:solidFill>
              </a:rPr>
              <a:t>Dariusz Wieliński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401" y="1844824"/>
            <a:ext cx="8711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7681411" y="6538555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i="1" dirty="0"/>
              <a:t>fot. prof. M. Pawlak</a:t>
            </a:r>
          </a:p>
        </p:txBody>
      </p:sp>
    </p:spTree>
    <p:extLst>
      <p:ext uri="{BB962C8B-B14F-4D97-AF65-F5344CB8AC3E}">
        <p14:creationId xmlns:p14="http://schemas.microsoft.com/office/powerpoint/2010/main" val="871446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79512" y="1136063"/>
            <a:ext cx="871296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Punkt nr 3.   Wydział zamiejscowy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 Od 1974 roku Uczelnia prowadzi wydział zamiejscowy w Gorzowie Wlkp. Znaczna odległość od jednostki macierzystej, nastawienie większości pracowników wydziału na „usługę edukacyjną”, nadaktywność lokalnych polityków, niewłaściwe pojmowanie kształcenia na poziomie wyższym – powodują kryzys kadrowy w zakresie pozyskiwania talentów i kryzys w zakresie motywacji pracowników. Utrzymanie ZWKF to znaczne koszty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które winny być kompensowane aktywnością naukową.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Autonomia wydziałów, gwarantowana „starą ustawą” kryzys ten jeszcze pogłębiła.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Wprowadzenie Ustawy 2.0  przynosi nadzieję na poprawę sytuacji, głównie z uwagi na przekazanie spraw dotyczących nadzoru, wyboru władz i oceny aktywności naukowej pracowników ZWKF z rąk komisji wydziałowej w ręce jednostki macierzystej. To trudny odcinek…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000" b="1" dirty="0"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000" b="1" dirty="0">
                <a:latin typeface="Arial Narrow" pitchFamily="34" charset="0"/>
                <a:cs typeface="Times New Roman" pitchFamily="18" charset="0"/>
              </a:rPr>
              <a:t>Wydział winien zrozumieć, że konieczne jest zejście z kursu kolizyjnego z AJP.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000" b="1" dirty="0">
                <a:latin typeface="Arial Narrow" pitchFamily="34" charset="0"/>
                <a:cs typeface="Times New Roman" pitchFamily="18" charset="0"/>
              </a:rPr>
              <a:t>Jest to możliwe jedynie poprzez ścieżkę nauki, na której  AJP nie ma szans z AWF…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635541"/>
            <a:ext cx="896448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Punkt nr 4.   Turystyka i Rekreacja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  Niespójność zainteresowań pracowników z kierunkiem działania Uczelni</a:t>
            </a: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pl-PL" sz="2000" b="0" i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zarówno w obszarze nauki jak i dydaktyki.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0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Jak wiemy - wydział z dniem 1.10.2019 został przekształcony w katedrę.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Tę trudną decyzję podjęto po trzyletniej dokładnej analizie zdarzeń, zaś podstawę decyzji stanowiły następujące przesłanki 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0" i="1" u="none" strike="noStrike" cap="none" normalizeH="0" baseline="0" dirty="0">
              <a:ln>
                <a:noFill/>
              </a:ln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pl-PL" sz="16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Kategoria C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w ocenie KEJN (</a:t>
            </a:r>
            <a:r>
              <a:rPr lang="pl-PL" sz="12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GWO NJNUCZ - niejednorodne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) – szanse ewaluacyjne w 2021 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pl-PL" sz="16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zczegółowa analiza dotychczasowego dorobku w zakresie turystyki i rekreacji i ocena perspektyw rozwoju </a:t>
            </a:r>
            <a:r>
              <a:rPr lang="pl-PL" sz="12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samodzielność naukową  wykazują głównie osoby </a:t>
            </a:r>
            <a:r>
              <a:rPr lang="pl-PL" sz="12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związane ze sportem kwalifikowanym, prace z fizjologii wysiłku fizycznego, teorii sportu, olimpizmu)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pl-PL" sz="12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Br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ak liczącego się dorobku branżowego - 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publikacje branżowe poniżej tzw. linii odcięcia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sz="16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łabe wyniki rekrutacyjne za lata 2017-2019 i ratowanie się dodatkowymi </a:t>
            </a:r>
            <a:r>
              <a:rPr lang="pl-PL" sz="16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naborami  wrześniowymi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sz="16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Nieprzyjęcie się koncepcji kierunku Animacja 50+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l-PL" sz="16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Brak realnej w realizacji i perspektywicznej koncepcji rozwoju jednostki</a:t>
            </a: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l-PL" sz="12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(mimo uzyskania kategorii C - kontynuacja dotychczasowej polityki publikacyjnej, próby rekrutacji pracowników bez dorobku z obszarów nieistotnych dla rozwoju Uczelni, zerowe szanse na odrębną dyscyplinę mimo 45-letnich tradycji)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sz="16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Decyzje o zamykaniu kierunku w innych uczelniach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6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6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Obecnie Katedrę tworzy 17 osób, skupionych w 3 zakładach - reprezentujących 10 różnych dyscyplin naukowych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80% dorobku naukowego przypada na dwóch pracowników, z czego na jednego z nich 60%.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dirty="0">
              <a:ln>
                <a:noFill/>
              </a:ln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Dziś jedynie trzy osoby w Katedrze posiadają zdolność tworzenia prac  na poziomie kategorii A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9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11998" y="-37256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Punkt nr 5.   Struktura zatrudnienia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1" i="0" u="none" strike="noStrike" cap="none" normalizeH="0" baseline="0" dirty="0">
              <a:ln>
                <a:noFill/>
              </a:ln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1.10.2016	</a:t>
            </a: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150 pracowników na etatach  naukowo-dydaktycznych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		102</a:t>
            </a:r>
            <a:r>
              <a:rPr kumimoji="0" lang="pl-PL" i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pracowników na etatach dydaktycznych (w tym 70 starszych wykładowców)</a:t>
            </a:r>
          </a:p>
        </p:txBody>
      </p:sp>
      <p:sp>
        <p:nvSpPr>
          <p:cNvPr id="2" name="Prostokąt 1"/>
          <p:cNvSpPr/>
          <p:nvPr/>
        </p:nvSpPr>
        <p:spPr>
          <a:xfrm>
            <a:off x="137680" y="4149080"/>
            <a:ext cx="88686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l-PL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W dniu 1.10.2016r. Uczelnia zatrudniała 21 profesorów zwyczajnych – w tym 15 pobierających emeryturę.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l-PL" sz="14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Struktura zatrudnienia generowała ujemny wynik finansowy Uczelni na poziomie 1,6 mln zł rocznie. Wprowadzenie regulacji płacowych w Ustawie groziło dalszym załamaniem finansów i brakami rzędu 4 mln zł…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l-PL" sz="14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Kadra profesorska (często w zaawansowanym wieku emerytalnym), w większości przypadków pracowała równolegle u konkurencji. Zdarzały się przypadki łamania Ustawy – praca u więcej niż dwóch pracodawców.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1EB3E32-8F08-40D8-A32D-6ED22A030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14" y="1240413"/>
            <a:ext cx="8394350" cy="93821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4301165-463E-4AE0-98D3-3E82D04DD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1" y="3179980"/>
            <a:ext cx="8394350" cy="93821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4C8D13-1BF3-45BC-B9EF-31284780F377}"/>
              </a:ext>
            </a:extLst>
          </p:cNvPr>
          <p:cNvSpPr/>
          <p:nvPr/>
        </p:nvSpPr>
        <p:spPr>
          <a:xfrm>
            <a:off x="148520" y="2409508"/>
            <a:ext cx="8636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1.03.2020		87 pracowników na etatach  naukowo-dydaktycznych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	               113  pracowników na etatach dydaktycznych (w tym 30 starszych wykładowców)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666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Cele strategiczne na lata 2020-2024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Podstawowym celem strategicznym z wykonalnością przewidywaną na rok 2021 staje się utrzymanie akademickości i odzyskanie pozycji lidera w rankingu polskich uczelni wychowania fizycznego.    Utrzymanie posiadanych od wielu lat uprawnień do nadawania stopni naukowych w zakresie nauk o kulturze fizycznej wymaga uzyskania kategorii A w ocenie parametrycznej. (W dalszej kolejności -  celem strategicznym na rok 2025 staje się zdobycie kategorii A w zakresie nauk o zdrowiu). Należy przy tym dodać, że w roku 2016 startowaliśmy z ostatniej pozycji w rankingu jednostek realizujących zadania w naukach o kulturze fizycznej. </a:t>
            </a:r>
            <a:r>
              <a:rPr lang="pl-PL" sz="17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We wrześniu 2017r. Uczelnia zdobyła prestiżowe logo HR –Excellence in </a:t>
            </a:r>
            <a:r>
              <a:rPr lang="pl-PL" sz="1700" b="1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research</a:t>
            </a:r>
            <a:r>
              <a:rPr lang="pl-PL" sz="17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.  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chwili obecnej (rok 2019) nasza pozycja szacowana jest na nr 2.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pl-PL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Kolejnym celem strategicznym Uczelni 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z wykonalnością przewidywaną na rok 2024 - jest uzyskanie samodzielności w prowadzeniu studi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w zakresie fizjoterapii, a co się z tym pośrednio wiąże 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w zakresie nadawania stopni naukowych z nauk o zdrowiu. Realizacja tego celu wymaga wzmocnienia istniejącej i pozyskania nowej kadry naukowej, kt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ra byłaby zdolna do prowadzenia badań naukowych w zakresie nauk medycznych i nauk o zdrowiu.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pl-PL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zarządzaniu strategicznym przyjęta zostaje tzw. 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szkoła realnych opcji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zakładająca ostrożność w budowaniu dalekosiężnych plan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w. W ostatnim 10-leciu konstruowano cele strategiczne zmierzające do uzyskania uprawnień uniwersyteckich i uruchomienia studiów w języku angielskim, kt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re to cele nie zostały zrealizowane. Intensywne zmiany w zakresie regulacji prawnych, jakim podlega szkolnictwo wyższe w Polsce (i szkolnictwo w og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le) w ciągu ostatnich 15 lat (w tym nagłe zmiany w zasadach finansowania szk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ł wyższych, całkowite przeorientowanie priorytet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</a:t>
            </a:r>
            <a:r>
              <a:rPr kumimoji="0" lang="pl-PL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MNiSW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brak istotnych zmian w zakresie podległości szkolnictwa wyższego w Polsce w kierunku np. resortu gospodarki) wskazują, że bezpieczniejsze dla Uczelni  jest budowanie realnych strategii rozwoju i realizowanie cel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krótkimi etapami.</a:t>
            </a:r>
            <a:endParaRPr kumimoji="0" lang="pl-PL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32549" y="628232"/>
            <a:ext cx="9144000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Cele operacyjne na lata 2020-2024.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Podstawowym celem na lata 2016-2024 stało się unormowanie gospodarki zasobami  finansowymi Uczelni i stworzenie mechanizmów, które zapobiegałyby generowaniu ujemnego wyniku finansowego przez lata następne. Zadanie polegało na dostosowaniu kosztów do możliwych realnych przychodów, z jednoczesnym stworzeniem warunków do zwiększenia przychodów.  Analizy bieżące wykazały, że większość problemów finansowych Uczelni wynika z prowadzonej polityki kadrowej </a:t>
            </a:r>
            <a:r>
              <a:rPr kumimoji="0" lang="pl-PL" sz="1600" b="0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(w tym polityki wynagrodzeń, awansów naukowych, realizacji pensum dydaktycznego, niewłaściwych mechanizmów oceny aktywności naukowej pracowników). </a:t>
            </a: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Trajektorię wyrównano już w roku 2017 (rok zamknięty bez strat). Rok 2018 był pierwszym, w którym dodatni wynik finansowy osiągnięto już tylko i wyłącznie na działalności podstawowej.</a:t>
            </a:r>
            <a:endParaRPr lang="pl-PL" dirty="0">
              <a:latin typeface="Arial Narrow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latin typeface="Arial Narrow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latin typeface="Arial Narrow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>
                <a:latin typeface="Arial Narrow" pitchFamily="34" charset="0"/>
              </a:rPr>
              <a:t>Celem operacyjnym jest również dostosowanie wykazu stanowisk oraz zatrudnienia w grupach stanowisk do możliwości i chęci realizowania przez pracowników badań naukowych (w tym pozyskiwania projektów badawczych) oraz realizowanych programów studiów. Cel ten wiązał się z koniecznością stworzenia regulacji umożliwiających swobodny przepływ kadry naukowo – dydaktycznej i dydaktycznej. Te kwestie zostały uregulowane w 100%. W tej chwili sprawy zatrudnienia regulują się już samoczynnie. Młodsi pracownicy wiedzą jakie stoją przed nimi zadania, starsi korzystają z praw do ochrony przedemerytalnej i w momencie uzyskania uprawnień odejdą na emerytury.</a:t>
            </a:r>
            <a:endParaRPr lang="pl-PL" b="1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0" y="939683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Z polityką kadrową winna być skorelowana polityka wynagrodzeń. Niezbędnym stało się wprowadzenie regulacji umożliwiających prowadzenie polityki wynagrodzeń powiązanej z aktywnością naukowo-dydaktyczną pracownik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w. Wynagrodzenia na stanowiskach badawczo-dydaktycznych i dydaktycznych winny być na tyle zr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żnicowane, by zachęcać młode osoby do zajmowania się działalnością naukową i jednocześnie zniechęcać do prowadzenia samej tylko działalności dydaktycznej. Realizacja tego celu wymaga w pierwszej kolejności wypracowania sobie warunków właściwego finansowania ze środków budżetowych... Obecnie regulowane to jest w części pulą nagród, w części zaś środkami budżetowymi przeznaczonymi na podwyżki.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000" b="1" dirty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lang="pl-PL" sz="2000" b="1" dirty="0">
              <a:solidFill>
                <a:srgbClr val="FFFF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4"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Warunki rozwoju naukowego pracownik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Uczelni winny zostać wzbogacone o stosowne porozumienia federacyjne zawierane przez Uczelnię, zwiększające mobilność i możliwości korzystania z zasob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naukowych jednostek wchodzących w skład federacji. Celem operacyjnym staje się zatem dążenie do podpisania w gronie uczelni akademickich Miasta Poznania porozumienia o federacji.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0" y="637272"/>
            <a:ext cx="8748464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7188" marR="0" lvl="0" indent="-3571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5.  Celem operacyjnym w obszarze dydaktyki jest </a:t>
            </a: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zdecydowana poprawa jakości kształcenia    </a:t>
            </a:r>
          </a:p>
          <a:p>
            <a:pPr marL="357188" marR="0" lvl="0" indent="-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	w ramach dostępnej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oferty kierunk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studi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w. O</a:t>
            </a:r>
            <a:r>
              <a:rPr kumimoji="0" lang="pl-PL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ferowane kierunki już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dają możliwość studiowania w pełnym zakresie kształcenia (tj. studia pierwszego i drugiego stopnia oraz jednolite studia magisterskie). W każdym z tych przypadk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studenci winni mieć możliwość korzystania z nowoczesnych laboratori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badawczych oraz nowoczesnych obiekt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sportowych Uczelni. Uczelnia dysponuje obecnie kompletną, nowoczesną bazą dydaktyczną</a:t>
            </a:r>
            <a:r>
              <a:rPr kumimoji="0" lang="pl-PL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o którą należy dbać. R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ozwijanie kolejnych kierunków studiów w nowych warunkach ustawowych jest zależne od rozwoju kadry, a rozwój kadry musi</a:t>
            </a:r>
            <a:r>
              <a:rPr kumimoji="0" lang="pl-PL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być skorelowany z aktywnością naukową. </a:t>
            </a:r>
            <a:r>
              <a:rPr kumimoji="0" lang="pl-PL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Obecnie realizujemy np. projekt Dietetyka II (</a:t>
            </a:r>
            <a:r>
              <a:rPr kumimoji="0" lang="pl-PL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D.Doleciński</a:t>
            </a:r>
            <a:r>
              <a:rPr kumimoji="0" lang="pl-PL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+ </a:t>
            </a:r>
            <a:r>
              <a:rPr kumimoji="0" lang="pl-PL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A.Demuth</a:t>
            </a:r>
            <a:r>
              <a:rPr kumimoji="0" lang="pl-PL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) ze wsparciem finansowym UE w wysokości 1,8 mln zł.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6"/>
              <a:tabLst/>
            </a:pPr>
            <a:endParaRPr lang="pl-PL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6.	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Celem o charakterze operacyjnym jest także zniesienie ograniczeń dla student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w, kt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rzy biorą udział we wszelkich formach międzynarodowej wymiany dydaktycznej 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w taki spos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b, by mogli płynnie zaliczać poszczeg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lne etapy studi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oraz stworzenie warunk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do studiowania studentom sportowcom, uwzględniających np. rolę pracownika opiekuna (tutora).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215008" y="142852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/>
            <a:endParaRPr lang="pl-PL" b="1" dirty="0">
              <a:latin typeface="Arial Narrow" pitchFamily="34" charset="0"/>
            </a:endParaRPr>
          </a:p>
          <a:p>
            <a:pPr marL="265113" lvl="0" indent="-265113"/>
            <a:r>
              <a:rPr lang="pl-PL" b="1" dirty="0">
                <a:latin typeface="Arial Narrow" pitchFamily="34" charset="0"/>
              </a:rPr>
              <a:t>7.   </a:t>
            </a:r>
            <a:r>
              <a:rPr lang="pl-PL" dirty="0">
                <a:latin typeface="Arial Narrow" pitchFamily="34" charset="0"/>
              </a:rPr>
              <a:t>W latach 1996-2016 priorytetem Rektora były działania inwestycyjne. W tych latach majątek Uczelni powiększył się o ponad 100 mln zł. Znaczną część inwestycji wykonano w latach 2008-2016 dzięki środkom z UE (60 mln).   Dysponujemy więc piękną nowoczesną bazą dydaktyczną ...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42844" y="1700808"/>
            <a:ext cx="9001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/>
              <a:t>W ciągu ostatnich 3 lat kadencji majątek trwały Uczelni zwiększył się o 22,5 mln zł. </a:t>
            </a:r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446245" y="2204864"/>
            <a:ext cx="84969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obszarze działalności inwestycyjnej dokonano :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termomodernizacji budynku gł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wnego AWF przy ulicy Kr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lowej Jadwigi;	</a:t>
            </a:r>
            <a:r>
              <a:rPr kumimoji="0" lang="pl-PL" b="1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(17,5 mln zł)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kapitalnego remontu systemu wentylacji pływalni;			</a:t>
            </a:r>
            <a:r>
              <a:rPr lang="pl-PL" b="1" i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(  1,5 mln zł)</a:t>
            </a:r>
            <a:endParaRPr kumimoji="0" lang="pl-PL" b="1" i="1" u="none" strike="noStrike" cap="none" normalizeH="0" baseline="0" dirty="0">
              <a:ln>
                <a:noFill/>
              </a:ln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kapitalnego remontu 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sali szermierki</a:t>
            </a: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pl-PL" b="0" i="1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zamontowano dodatkowo 2 duże klimatyzatory)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o</a:t>
            </a:r>
            <a:r>
              <a:rPr lang="pl-PL" baseline="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ddano do użytku nowoczesne laboratorium Zakładu</a:t>
            </a: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Higieny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pl-PL" b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aboratorium LA skomercjalizowano – wykonuje płatne badania</a:t>
            </a:r>
            <a:r>
              <a:rPr kumimoji="0" lang="pl-PL" b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zlecone</a:t>
            </a:r>
            <a:endParaRPr kumimoji="0" lang="pl-PL" b="0" u="none" strike="noStrike" cap="none" normalizeH="0" baseline="0" dirty="0">
              <a:ln>
                <a:noFill/>
              </a:ln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i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oddano do użytku</a:t>
            </a:r>
            <a:r>
              <a:rPr kumimoji="0" lang="pl-PL" b="0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nowoczesną siłownię</a:t>
            </a:r>
            <a:r>
              <a:rPr kumimoji="0" lang="pl-PL" b="0" i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		 	</a:t>
            </a:r>
            <a:r>
              <a:rPr kumimoji="0" lang="pl-PL" b="1" i="1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  0,5 mln zł)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pl-PL" b="0" i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ostawiono 5 domków w Ustroniu Morskim 			</a:t>
            </a:r>
            <a:r>
              <a:rPr kumimoji="0" lang="pl-PL" b="1" i="1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  0,5 mln zł)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b="0" i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dokonano remontu  5 domków studenckich w Chycinie. 		</a:t>
            </a:r>
            <a:r>
              <a:rPr kumimoji="0" lang="pl-PL" b="1" i="1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  0,5 mln zł)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b="0" i="0" u="none" strike="noStrike" cap="none" normalizeH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Na lata 2020-2024 planowana jest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budowa nowego obiektu hotelowo-rehabilitacyjnego w ośrodku dydaktycznym w Chycinie </a:t>
            </a:r>
            <a:r>
              <a:rPr lang="pl-PL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kosztem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10-12 mln zł, oraz pozyskanie teren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między boiskiem lekkoatletycznym a kompleksem HGS, który to koszt szacowany jest na około 15 mln zł. Realizacja wymienionych plan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inwestycyjnych powinna wystarczyć do zabezpieczenia szerokich potrzeb student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 w zakresie dydaktyki.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Times New Roman" pitchFamily="18" charset="0"/>
              </a:rPr>
              <a:t>Na lata 2020-2024 planowane jest zatem wzbogacenie majątku Uczelni o kolejne 30 mln zł.</a:t>
            </a:r>
            <a:endParaRPr kumimoji="0" lang="pl-PL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9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2" y="0"/>
            <a:ext cx="913987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308304" y="6565994"/>
            <a:ext cx="1661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/>
              <a:t>fot. prof. Maciej Pawlak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A799848-BF08-41AB-A1F7-A06F228EA3F4}"/>
              </a:ext>
            </a:extLst>
          </p:cNvPr>
          <p:cNvSpPr txBox="1"/>
          <p:nvPr/>
        </p:nvSpPr>
        <p:spPr>
          <a:xfrm>
            <a:off x="2771800" y="6381328"/>
            <a:ext cx="385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Budynek główny po termomodernizacji</a:t>
            </a:r>
          </a:p>
        </p:txBody>
      </p:sp>
    </p:spTree>
    <p:extLst>
      <p:ext uri="{BB962C8B-B14F-4D97-AF65-F5344CB8AC3E}">
        <p14:creationId xmlns:p14="http://schemas.microsoft.com/office/powerpoint/2010/main" val="161017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7ADE300-12B9-4F6A-95A5-3A62C7A42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AF62E3-E573-4ACB-A04E-FFFE3FAC8E4E}"/>
              </a:ext>
            </a:extLst>
          </p:cNvPr>
          <p:cNvSpPr txBox="1"/>
          <p:nvPr/>
        </p:nvSpPr>
        <p:spPr>
          <a:xfrm>
            <a:off x="6372200" y="6381328"/>
            <a:ext cx="277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Nowa siłownia pod halą GS </a:t>
            </a:r>
          </a:p>
        </p:txBody>
      </p:sp>
    </p:spTree>
    <p:extLst>
      <p:ext uri="{BB962C8B-B14F-4D97-AF65-F5344CB8AC3E}">
        <p14:creationId xmlns:p14="http://schemas.microsoft.com/office/powerpoint/2010/main" val="371583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4702" y="620688"/>
            <a:ext cx="6176904" cy="545232"/>
          </a:xfrm>
        </p:spPr>
        <p:txBody>
          <a:bodyPr/>
          <a:lstStyle/>
          <a:p>
            <a:r>
              <a:rPr lang="pl-PL" sz="2000" dirty="0"/>
              <a:t>Główne punkty strategii rozwoju każdej uczelni </a:t>
            </a:r>
            <a:endParaRPr lang="pl-PL" sz="2000" cap="none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40667" y="1412776"/>
            <a:ext cx="8784974" cy="4824536"/>
          </a:xfrm>
        </p:spPr>
        <p:txBody>
          <a:bodyPr>
            <a:normAutofit/>
          </a:bodyPr>
          <a:lstStyle/>
          <a:p>
            <a:pPr marL="914400" lvl="1" indent="-457200">
              <a:buAutoNum type="arabicPeriod"/>
            </a:pPr>
            <a:r>
              <a:rPr lang="pl-PL" sz="1900" b="1" dirty="0">
                <a:solidFill>
                  <a:schemeClr val="tx2"/>
                </a:solidFill>
              </a:rPr>
              <a:t>Domena działania </a:t>
            </a:r>
            <a:r>
              <a:rPr lang="pl-PL" sz="1900" dirty="0">
                <a:solidFill>
                  <a:schemeClr val="tx1"/>
                </a:solidFill>
              </a:rPr>
              <a:t>- poprawa jakości oferty dydaktycznej dla studentów i kandydatów na studia.  </a:t>
            </a:r>
          </a:p>
          <a:p>
            <a:pPr lvl="2"/>
            <a:endParaRPr lang="pl-PL" sz="1900" b="1" dirty="0">
              <a:solidFill>
                <a:srgbClr val="FFFF00"/>
              </a:solidFill>
            </a:endParaRPr>
          </a:p>
          <a:p>
            <a:pPr marL="914400" lvl="1" indent="-457200">
              <a:buFont typeface="Arial" pitchFamily="34" charset="0"/>
              <a:buAutoNum type="arabicPeriod"/>
            </a:pPr>
            <a:endParaRPr lang="pl-PL" sz="1900" dirty="0">
              <a:solidFill>
                <a:schemeClr val="tx1"/>
              </a:solidFill>
            </a:endParaRPr>
          </a:p>
          <a:p>
            <a:pPr marL="914400" lvl="1" indent="-457200">
              <a:buFont typeface="Arial" pitchFamily="34" charset="0"/>
              <a:buAutoNum type="arabicPeriod"/>
            </a:pPr>
            <a:r>
              <a:rPr lang="pl-PL" sz="1900" b="1" dirty="0">
                <a:solidFill>
                  <a:schemeClr val="tx2"/>
                </a:solidFill>
              </a:rPr>
              <a:t>Przewaga strategiczna</a:t>
            </a:r>
            <a:r>
              <a:rPr lang="pl-PL" sz="1900" dirty="0">
                <a:solidFill>
                  <a:schemeClr val="tx1"/>
                </a:solidFill>
              </a:rPr>
              <a:t> -  rozwój intelektualny kadry dydaktycznej i naukowo-dydaktycznej oraz rozwój i rewitalizacja posiadanej bazy dydaktycznej.</a:t>
            </a:r>
          </a:p>
          <a:p>
            <a:pPr lvl="1"/>
            <a:r>
              <a:rPr lang="pl-PL" sz="1900" b="1" dirty="0">
                <a:solidFill>
                  <a:schemeClr val="tx2"/>
                </a:solidFill>
              </a:rPr>
              <a:t>	</a:t>
            </a:r>
          </a:p>
          <a:p>
            <a:pPr marL="914400" lvl="1" indent="-457200">
              <a:buFont typeface="Arial" pitchFamily="34" charset="0"/>
              <a:buAutoNum type="arabicPeriod"/>
            </a:pPr>
            <a:endParaRPr lang="pl-PL" sz="1900" dirty="0">
              <a:solidFill>
                <a:schemeClr val="tx1"/>
              </a:solidFill>
            </a:endParaRPr>
          </a:p>
          <a:p>
            <a:pPr marL="914400" lvl="1" indent="-457200">
              <a:buAutoNum type="arabicPeriod" startAt="4"/>
            </a:pPr>
            <a:r>
              <a:rPr lang="pl-PL" sz="1900" b="1" dirty="0">
                <a:solidFill>
                  <a:srgbClr val="1F497D"/>
                </a:solidFill>
              </a:rPr>
              <a:t>Cele strategiczne i funkcjonalne programy działania – </a:t>
            </a:r>
            <a:r>
              <a:rPr lang="pl-PL" sz="1900" dirty="0">
                <a:solidFill>
                  <a:schemeClr val="tx1"/>
                </a:solidFill>
              </a:rPr>
              <a:t>koncepcja wykorzystania wiedzy pracowników naukowych i administracyjnych dla utrzymania sprawności obsługi procesu dydaktycznego i wspierania formalnej strony procesu rozwoju naukowego.</a:t>
            </a:r>
          </a:p>
          <a:p>
            <a:pPr lvl="1"/>
            <a:endParaRPr lang="pl-PL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9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D7E93B6-B94D-4911-B21E-A6DB357A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BC16368-A6C8-4D43-BC53-0C9DD2AACE0B}"/>
              </a:ext>
            </a:extLst>
          </p:cNvPr>
          <p:cNvSpPr txBox="1"/>
          <p:nvPr/>
        </p:nvSpPr>
        <p:spPr>
          <a:xfrm>
            <a:off x="2699792" y="6309320"/>
            <a:ext cx="277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Nowa siłownia pod halą GS </a:t>
            </a:r>
          </a:p>
        </p:txBody>
      </p:sp>
    </p:spTree>
    <p:extLst>
      <p:ext uri="{BB962C8B-B14F-4D97-AF65-F5344CB8AC3E}">
        <p14:creationId xmlns:p14="http://schemas.microsoft.com/office/powerpoint/2010/main" val="334651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DF43D7-7393-4CAA-99E4-63BFD2BC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645B244-CA72-4F03-88D3-56FAE0B743FA}"/>
              </a:ext>
            </a:extLst>
          </p:cNvPr>
          <p:cNvSpPr txBox="1"/>
          <p:nvPr/>
        </p:nvSpPr>
        <p:spPr>
          <a:xfrm>
            <a:off x="6372200" y="6381328"/>
            <a:ext cx="277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Nowa siłownia pod halą GS </a:t>
            </a:r>
          </a:p>
        </p:txBody>
      </p:sp>
    </p:spTree>
    <p:extLst>
      <p:ext uri="{BB962C8B-B14F-4D97-AF65-F5344CB8AC3E}">
        <p14:creationId xmlns:p14="http://schemas.microsoft.com/office/powerpoint/2010/main" val="157262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8D89F2-D64A-461C-A8D9-DC76AE31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3661136-4445-4D88-B12D-786094BB5384}"/>
              </a:ext>
            </a:extLst>
          </p:cNvPr>
          <p:cNvSpPr txBox="1"/>
          <p:nvPr/>
        </p:nvSpPr>
        <p:spPr>
          <a:xfrm>
            <a:off x="3347864" y="6237312"/>
            <a:ext cx="552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Ustronie Morskie – ośrodek dydaktyczno-wypoczynkowy </a:t>
            </a:r>
          </a:p>
        </p:txBody>
      </p:sp>
    </p:spTree>
    <p:extLst>
      <p:ext uri="{BB962C8B-B14F-4D97-AF65-F5344CB8AC3E}">
        <p14:creationId xmlns:p14="http://schemas.microsoft.com/office/powerpoint/2010/main" val="106982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9DDD4D8-784B-4DD0-91B5-07C7AF3D2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F3899EE-CC57-4ACE-8654-85CB4C2116EA}"/>
              </a:ext>
            </a:extLst>
          </p:cNvPr>
          <p:cNvSpPr txBox="1"/>
          <p:nvPr/>
        </p:nvSpPr>
        <p:spPr>
          <a:xfrm>
            <a:off x="3347864" y="6237312"/>
            <a:ext cx="552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Ustronie Morskie – ośrodek dydaktyczno-wypoczynkowy </a:t>
            </a:r>
          </a:p>
        </p:txBody>
      </p:sp>
    </p:spTree>
    <p:extLst>
      <p:ext uri="{BB962C8B-B14F-4D97-AF65-F5344CB8AC3E}">
        <p14:creationId xmlns:p14="http://schemas.microsoft.com/office/powerpoint/2010/main" val="3248769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AB269BF-4849-4A7F-A79C-E1886A200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F395B31-A951-4AED-8481-3CF2E013451A}"/>
              </a:ext>
            </a:extLst>
          </p:cNvPr>
          <p:cNvSpPr txBox="1"/>
          <p:nvPr/>
        </p:nvSpPr>
        <p:spPr>
          <a:xfrm>
            <a:off x="3275856" y="6463278"/>
            <a:ext cx="552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Ustronie Morskie – ośrodek dydaktyczno-wypoczynkowy </a:t>
            </a:r>
          </a:p>
        </p:txBody>
      </p:sp>
    </p:spTree>
    <p:extLst>
      <p:ext uri="{BB962C8B-B14F-4D97-AF65-F5344CB8AC3E}">
        <p14:creationId xmlns:p14="http://schemas.microsoft.com/office/powerpoint/2010/main" val="253896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" y="109366"/>
            <a:ext cx="8934752" cy="562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691680" y="1484784"/>
            <a:ext cx="1554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>
                <a:solidFill>
                  <a:schemeClr val="bg1"/>
                </a:solidFill>
              </a:rPr>
              <a:t>Sala konferencyjna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047523" y="2336806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>
                <a:solidFill>
                  <a:schemeClr val="bg1"/>
                </a:solidFill>
              </a:rPr>
              <a:t>Szyb windy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 flipV="1">
            <a:off x="6567997" y="2191363"/>
            <a:ext cx="236251" cy="182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2181973" y="4653136"/>
            <a:ext cx="176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>
                <a:solidFill>
                  <a:schemeClr val="bg1"/>
                </a:solidFill>
              </a:rPr>
              <a:t>Restauracja hotelowa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831277" y="2490694"/>
            <a:ext cx="1554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>
                <a:solidFill>
                  <a:schemeClr val="bg1"/>
                </a:solidFill>
              </a:rPr>
              <a:t>Sala konferencyjna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524328" y="3392443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>
                <a:solidFill>
                  <a:schemeClr val="bg1"/>
                </a:solidFill>
              </a:rPr>
              <a:t>Wejście </a:t>
            </a:r>
          </a:p>
          <a:p>
            <a:r>
              <a:rPr lang="pl-PL" sz="1400" i="1" dirty="0">
                <a:solidFill>
                  <a:schemeClr val="bg1"/>
                </a:solidFill>
              </a:rPr>
              <a:t>do windy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7155327" y="3832365"/>
            <a:ext cx="369001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55B4FE4-AEF4-404D-841E-0A7EDE33FACE}"/>
              </a:ext>
            </a:extLst>
          </p:cNvPr>
          <p:cNvSpPr txBox="1"/>
          <p:nvPr/>
        </p:nvSpPr>
        <p:spPr>
          <a:xfrm>
            <a:off x="3292459" y="5239813"/>
            <a:ext cx="570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Chycina – planowany obiekt hotelowy w miejsce </a:t>
            </a:r>
            <a:r>
              <a:rPr lang="pl-PL" dirty="0" err="1">
                <a:solidFill>
                  <a:schemeClr val="bg1"/>
                </a:solidFill>
              </a:rPr>
              <a:t>Domontu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393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9016120" cy="59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5EA9248-16CE-453D-8BA4-4A8BFAEA21E2}"/>
              </a:ext>
            </a:extLst>
          </p:cNvPr>
          <p:cNvSpPr txBox="1"/>
          <p:nvPr/>
        </p:nvSpPr>
        <p:spPr>
          <a:xfrm>
            <a:off x="179512" y="5589240"/>
            <a:ext cx="570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Chycina – planowany obiekt hotelowy w miejsce </a:t>
            </a:r>
            <a:r>
              <a:rPr lang="pl-PL" dirty="0" err="1">
                <a:solidFill>
                  <a:schemeClr val="bg1"/>
                </a:solidFill>
              </a:rPr>
              <a:t>Domontu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2330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8606"/>
            <a:ext cx="7704856" cy="647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69AE570-FC53-4D87-8387-3AEFA2797E8A}"/>
              </a:ext>
            </a:extLst>
          </p:cNvPr>
          <p:cNvSpPr txBox="1"/>
          <p:nvPr/>
        </p:nvSpPr>
        <p:spPr>
          <a:xfrm>
            <a:off x="5284930" y="6520317"/>
            <a:ext cx="385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Tereny do pozyskania – Droga Dębińska</a:t>
            </a:r>
          </a:p>
        </p:txBody>
      </p:sp>
    </p:spTree>
    <p:extLst>
      <p:ext uri="{BB962C8B-B14F-4D97-AF65-F5344CB8AC3E}">
        <p14:creationId xmlns:p14="http://schemas.microsoft.com/office/powerpoint/2010/main" val="331930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6618AA-A2E1-49C4-849B-B64C9B311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112" y="5085184"/>
            <a:ext cx="2376264" cy="522287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Dziękuję za uwagę…</a:t>
            </a:r>
          </a:p>
        </p:txBody>
      </p:sp>
    </p:spTree>
    <p:extLst>
      <p:ext uri="{BB962C8B-B14F-4D97-AF65-F5344CB8AC3E}">
        <p14:creationId xmlns:p14="http://schemas.microsoft.com/office/powerpoint/2010/main" val="80391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0" y="-26424"/>
            <a:ext cx="914400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Jakie powinniśmy przyjąć założenia 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Co winno stanowić fundament programu rozwoju AWF w Poznaniu 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Co jest misją Uczelni ?.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Zgodnie z preambułą Statutu z dnia 16 kwietnia 2019r. - AWF w Poznaniu jest uczelnią wyższą wywodząca się z tradycji Uniwersytetu Poznańskiego i swoje zadania winna realizować jako jednostka uniwersytecka. Uniwersytet, zgodnie z ideą Wilhelma von Humboldta jest miejscem </a:t>
            </a:r>
            <a:r>
              <a:rPr lang="pl-PL" sz="22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powstawania nowej wiedzy oraz kształcenia kadr stanowiących intelektualny fundament społeczeństwa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pl-P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Gł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wnym zadaniem AWF w Poznaniu (jej misją) winno być kształcenie na poziomie uniwersyteckim w zakresie szeroko pojmowanej kultury fizycznej i nauk o zdrowiu w oparciu o </a:t>
            </a:r>
            <a:r>
              <a:rPr lang="pl-PL" sz="22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prowadzone w tych obszarach i w tej jednostce badania naukowe - 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z wykorzystaniem najnowszych  technologii.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pl-P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Punkt odniesienia i wzorzec stanowić winny w perspektywie regionalnej wyższe uczelnie poznańskie, kt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re zajmują czołowe miejsca wśr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d polskich jednostek uniwersyteckich (UAM, UPP, </a:t>
            </a:r>
            <a:r>
              <a:rPr kumimoji="0" lang="pl-PL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UMed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UEP) 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a w perspektywie </a:t>
            </a:r>
            <a:r>
              <a:rPr lang="pl-PL" sz="22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globalnej</a:t>
            </a:r>
            <a:r>
              <a:rPr kumimoji="0" lang="pl-P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jednoimienne jednostki polskie i zagraniczne.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76672"/>
            <a:ext cx="856895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Realizacja zakładanych celów i zdobycie pozycji lidera przez Uczelnię wymaga od </a:t>
            </a:r>
            <a:r>
              <a:rPr lang="pl-PL" sz="20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wszystkich</a:t>
            </a: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pracownik</a:t>
            </a:r>
            <a:r>
              <a:rPr lang="pl-PL" sz="2000" dirty="0"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w zrozumienia potrzeby działania dla wsp</a:t>
            </a:r>
            <a:r>
              <a:rPr lang="pl-PL" sz="2000" dirty="0"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lnego dobra i w kierunku rozwoju nauk, w kt</a:t>
            </a:r>
            <a:r>
              <a:rPr lang="pl-PL" sz="2000" dirty="0"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rych nurcie prowadzona jest gł</a:t>
            </a:r>
            <a:r>
              <a:rPr lang="pl-PL" sz="2000" dirty="0"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wna działalność badawcza i dydaktyczna Uczelni.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Rozbieżności w pojmowaniu miejsca Uczelni w systemie szkolnictwa wyższego i obrona dotychczasowego status quo - wyrażane opiniami typu 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i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„</a:t>
            </a:r>
            <a:r>
              <a:rPr lang="pl-PL" b="1" i="1" dirty="0">
                <a:solidFill>
                  <a:schemeClr val="tx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naszą misją jest kształcenie zawodowe – ważniejsza od nauki jest dydaktyka</a:t>
            </a:r>
            <a:r>
              <a:rPr lang="pl-PL" b="1" i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”</a:t>
            </a:r>
            <a:r>
              <a:rPr lang="pl-PL" b="1" i="1" dirty="0">
                <a:solidFill>
                  <a:schemeClr val="tx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i="1" dirty="0">
                <a:solidFill>
                  <a:schemeClr val="tx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„trzeba wiedzieć co to jest szeroko rozumiana kultura fizyczna”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i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„</a:t>
            </a:r>
            <a:r>
              <a:rPr lang="pl-PL" b="1" i="1" dirty="0">
                <a:solidFill>
                  <a:schemeClr val="tx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czekamy na wyodrębnienie nauk o turystyce</a:t>
            </a:r>
            <a:r>
              <a:rPr lang="pl-PL" b="1" i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”</a:t>
            </a:r>
            <a:r>
              <a:rPr lang="pl-PL" b="1" i="1" dirty="0">
                <a:solidFill>
                  <a:schemeClr val="tx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i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„</a:t>
            </a:r>
            <a:r>
              <a:rPr lang="pl-PL" b="1" i="1" dirty="0">
                <a:solidFill>
                  <a:schemeClr val="tx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wszystko co piszemy jest świetne”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i="1" dirty="0">
                <a:solidFill>
                  <a:schemeClr val="tx2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„miejsce lokowania publikacji nie ma znaczenia – lista filadelfijska to przesada</a:t>
            </a:r>
            <a:r>
              <a:rPr lang="pl-PL" b="1" i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”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b="1" i="1" dirty="0">
              <a:solidFill>
                <a:schemeClr val="tx2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prowadzić będą niestety w bliskiej perspektywie czasowej do upadku Uczelni, tak jak upadł  szereg przedsiębiorstw  nie będących w stanie nadążyć za konkurencją.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600" i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Tak się składa, że Ustawa 2.0 nie jest kolejnym wymysłem kolejnego ministra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600" i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– lecz wyjątkowo – jest autorskim produktem samego środowiska akademickiego …</a:t>
            </a:r>
          </a:p>
        </p:txBody>
      </p:sp>
    </p:spTree>
    <p:extLst>
      <p:ext uri="{BB962C8B-B14F-4D97-AF65-F5344CB8AC3E}">
        <p14:creationId xmlns:p14="http://schemas.microsoft.com/office/powerpoint/2010/main" val="2574665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34977E-7603-479D-B696-1E991E5A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212976"/>
            <a:ext cx="8229600" cy="2664296"/>
          </a:xfrm>
        </p:spPr>
        <p:txBody>
          <a:bodyPr>
            <a:normAutofit/>
          </a:bodyPr>
          <a:lstStyle/>
          <a:p>
            <a:r>
              <a:rPr lang="pl-PL" sz="3200" dirty="0"/>
              <a:t>Próbując planować przyszłość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spróbujmy najpierw  spojrzeć na chwilę  wstecz 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a także zdefiniować   nasze słabe punkty …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596F9A-2BF0-44EF-A14D-63133E383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48863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415FB98-8B0B-4033-82A0-D8556A355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8964488" cy="5256584"/>
          </a:xfrm>
        </p:spPr>
        <p:txBody>
          <a:bodyPr>
            <a:normAutofit/>
          </a:bodyPr>
          <a:lstStyle/>
          <a:p>
            <a:pPr marL="285750" indent="-285750" algn="just">
              <a:buFontTx/>
              <a:buChar char="-"/>
            </a:pPr>
            <a:r>
              <a:rPr lang="pl-PL" sz="1600" b="1" dirty="0">
                <a:solidFill>
                  <a:schemeClr val="tx1"/>
                </a:solidFill>
              </a:rPr>
              <a:t>1.09.2016</a:t>
            </a:r>
            <a:r>
              <a:rPr lang="pl-PL" sz="1600" dirty="0">
                <a:solidFill>
                  <a:schemeClr val="tx1"/>
                </a:solidFill>
              </a:rPr>
              <a:t> – początek kadencji (do grudnia wprowadzenie kluczowych uchwał i zarządzeń, nakreślających kierunek rozwoju Uczelni, analiza zawartych umów, pozostawionych materiałów, inauguracja roku akademickiego, przerwa świąteczna). </a:t>
            </a:r>
            <a:r>
              <a:rPr lang="pl-PL" sz="1600" b="1" dirty="0">
                <a:solidFill>
                  <a:schemeClr val="tx1"/>
                </a:solidFill>
              </a:rPr>
              <a:t>Porządkowanie liczby N (ze 140 na 57).</a:t>
            </a:r>
          </a:p>
          <a:p>
            <a:pPr algn="just"/>
            <a:endParaRPr lang="pl-PL" sz="1600" b="1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sz="1600" b="1" dirty="0">
                <a:solidFill>
                  <a:schemeClr val="tx1"/>
                </a:solidFill>
              </a:rPr>
              <a:t>15.04.2017</a:t>
            </a:r>
            <a:r>
              <a:rPr lang="pl-PL" sz="1600" dirty="0">
                <a:solidFill>
                  <a:schemeClr val="tx1"/>
                </a:solidFill>
              </a:rPr>
              <a:t> – </a:t>
            </a:r>
            <a:r>
              <a:rPr lang="pl-PL" sz="1600" i="1" dirty="0">
                <a:solidFill>
                  <a:schemeClr val="tx1"/>
                </a:solidFill>
              </a:rPr>
              <a:t>sprawozdania finansowe za 2016  odsłaniają dramat –</a:t>
            </a:r>
            <a:r>
              <a:rPr lang="pl-PL" sz="1600" dirty="0">
                <a:solidFill>
                  <a:schemeClr val="tx1"/>
                </a:solidFill>
              </a:rPr>
              <a:t> </a:t>
            </a:r>
            <a:r>
              <a:rPr lang="pl-PL" sz="1600" i="1" dirty="0">
                <a:solidFill>
                  <a:schemeClr val="tx1"/>
                </a:solidFill>
              </a:rPr>
              <a:t>stałe koszty funkcjonowania Uczelni przewyższają możliwe przychody o 1,6 mln zł </a:t>
            </a:r>
            <a:r>
              <a:rPr lang="pl-PL" sz="1600" dirty="0">
                <a:solidFill>
                  <a:schemeClr val="tx1"/>
                </a:solidFill>
              </a:rPr>
              <a:t> </a:t>
            </a:r>
            <a:r>
              <a:rPr lang="pl-PL" sz="1600" i="1" dirty="0">
                <a:solidFill>
                  <a:schemeClr val="tx1"/>
                </a:solidFill>
              </a:rPr>
              <a:t>– a tu zbliżają się nowe wymagania  w postaci Ustawy 2.0…</a:t>
            </a:r>
          </a:p>
          <a:p>
            <a:r>
              <a:rPr lang="pl-PL" sz="1300" i="1" dirty="0">
                <a:solidFill>
                  <a:srgbClr val="00B0F0"/>
                </a:solidFill>
              </a:rPr>
              <a:t>	</a:t>
            </a:r>
            <a:endParaRPr lang="pl-PL" sz="1300" i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l-PL" sz="1600" dirty="0">
                <a:solidFill>
                  <a:srgbClr val="FF0000"/>
                </a:solidFill>
              </a:rPr>
              <a:t>	Odpowiedź kierownictwa :    błyskawiczne przygotowanie programu naprawczego</a:t>
            </a:r>
            <a:r>
              <a:rPr lang="pl-PL" sz="1600" dirty="0"/>
              <a:t>. </a:t>
            </a:r>
          </a:p>
          <a:p>
            <a:pPr algn="just"/>
            <a:r>
              <a:rPr lang="pl-PL" sz="1200" i="1" dirty="0">
                <a:solidFill>
                  <a:srgbClr val="FF0000"/>
                </a:solidFill>
              </a:rPr>
              <a:t>	W tym niezwykle trudne decyzje kadrowe - skierowanie profesorów 75+ pracujących na dwóch etatach na emerytury…</a:t>
            </a:r>
          </a:p>
          <a:p>
            <a:pPr algn="just"/>
            <a:endParaRPr lang="pl-PL" sz="1200" i="1" dirty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sz="1600" b="1" dirty="0">
                <a:solidFill>
                  <a:schemeClr val="tx1"/>
                </a:solidFill>
              </a:rPr>
              <a:t>26.09.2017 –  przedstawienie programu rozwoju nauki i uzyskanie prestiżowego logo HR.</a:t>
            </a:r>
          </a:p>
          <a:p>
            <a:pPr marL="285750" indent="-285750" algn="just">
              <a:buFontTx/>
              <a:buChar char="-"/>
            </a:pPr>
            <a:r>
              <a:rPr lang="pl-PL" sz="1600" dirty="0">
                <a:solidFill>
                  <a:schemeClr val="tx1"/>
                </a:solidFill>
              </a:rPr>
              <a:t>wprowadzenie nowych reguł zarządzania finansami, które skutkuje zamknięciem roku 2017 dodatnim wynikiem finansowym oraz perspektywą stabilizacji finansowej na kolejne lata.</a:t>
            </a:r>
          </a:p>
          <a:p>
            <a:pPr marL="285750" indent="-285750" algn="just">
              <a:buFontTx/>
              <a:buChar char="-"/>
            </a:pPr>
            <a:r>
              <a:rPr lang="pl-PL" sz="1600" b="1" dirty="0">
                <a:solidFill>
                  <a:schemeClr val="tx1"/>
                </a:solidFill>
              </a:rPr>
              <a:t>28.11.2017</a:t>
            </a:r>
            <a:r>
              <a:rPr lang="pl-PL" sz="1600" dirty="0">
                <a:solidFill>
                  <a:schemeClr val="tx1"/>
                </a:solidFill>
              </a:rPr>
              <a:t> </a:t>
            </a:r>
            <a:r>
              <a:rPr lang="pl-PL" sz="1600" b="1" dirty="0">
                <a:solidFill>
                  <a:schemeClr val="tx1"/>
                </a:solidFill>
              </a:rPr>
              <a:t>– wyniki oceny parametrycznej za lata 2013-2016 – C, C, słabe B  </a:t>
            </a:r>
            <a:r>
              <a:rPr lang="pl-PL" sz="1600" i="1" dirty="0">
                <a:solidFill>
                  <a:srgbClr val="FF0000"/>
                </a:solidFill>
              </a:rPr>
              <a:t>… </a:t>
            </a:r>
            <a:r>
              <a:rPr lang="pl-PL" sz="1600" i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pl-PL" sz="1600" b="1" i="1" dirty="0">
                <a:sym typeface="Wingdings" panose="05000000000000000000" pitchFamily="2" charset="2"/>
              </a:rPr>
              <a:t>     </a:t>
            </a:r>
          </a:p>
          <a:p>
            <a:pPr algn="just"/>
            <a:r>
              <a:rPr lang="pl-PL" sz="1600" b="1" i="1" dirty="0">
                <a:solidFill>
                  <a:schemeClr val="tx1"/>
                </a:solidFill>
                <a:sym typeface="Wingdings" panose="05000000000000000000" pitchFamily="2" charset="2"/>
              </a:rPr>
              <a:t>	S</a:t>
            </a:r>
            <a:r>
              <a:rPr lang="pl-PL" sz="1600" b="1" dirty="0">
                <a:solidFill>
                  <a:schemeClr val="tx1"/>
                </a:solidFill>
                <a:sym typeface="Wingdings" panose="05000000000000000000" pitchFamily="2" charset="2"/>
              </a:rPr>
              <a:t>kutkują one </a:t>
            </a:r>
            <a:r>
              <a:rPr lang="pl-PL" sz="1600" b="1" dirty="0">
                <a:solidFill>
                  <a:schemeClr val="tx1"/>
                </a:solidFill>
              </a:rPr>
              <a:t>decyzją </a:t>
            </a:r>
            <a:r>
              <a:rPr lang="pl-PL" sz="1600" b="1" dirty="0" err="1">
                <a:solidFill>
                  <a:schemeClr val="tx1"/>
                </a:solidFill>
              </a:rPr>
              <a:t>MNiSW</a:t>
            </a:r>
            <a:r>
              <a:rPr lang="pl-PL" sz="1600" b="1" dirty="0">
                <a:solidFill>
                  <a:schemeClr val="tx1"/>
                </a:solidFill>
              </a:rPr>
              <a:t> o obniżeniu Uczelni dotacji w związku z wynikami oceny KEJN. </a:t>
            </a:r>
          </a:p>
          <a:p>
            <a:pPr algn="just"/>
            <a:r>
              <a:rPr lang="pl-PL" sz="1600" b="1" i="1" dirty="0">
                <a:solidFill>
                  <a:srgbClr val="FF0000"/>
                </a:solidFill>
              </a:rPr>
              <a:t>							</a:t>
            </a:r>
            <a:endParaRPr lang="pl-PL" sz="1600" i="1" dirty="0">
              <a:solidFill>
                <a:srgbClr val="FF0000"/>
              </a:solidFill>
            </a:endParaRPr>
          </a:p>
          <a:p>
            <a:pPr algn="just"/>
            <a:r>
              <a:rPr lang="pl-PL" sz="1600" b="1" i="1" dirty="0">
                <a:solidFill>
                  <a:srgbClr val="FF0000"/>
                </a:solidFill>
              </a:rPr>
              <a:t>Przełom 2017/2018 </a:t>
            </a:r>
            <a:r>
              <a:rPr lang="pl-PL" sz="1600" i="1" dirty="0">
                <a:solidFill>
                  <a:srgbClr val="FF0000"/>
                </a:solidFill>
              </a:rPr>
              <a:t>to najtrudniejszy moment w kadencji i chyba jeden z trudniejszych w historii AWF. </a:t>
            </a:r>
          </a:p>
          <a:p>
            <a:pPr algn="just"/>
            <a:r>
              <a:rPr lang="pl-PL" sz="1600" i="1" dirty="0">
                <a:solidFill>
                  <a:srgbClr val="FF0000"/>
                </a:solidFill>
              </a:rPr>
              <a:t>Perspektywa na 2018 – to deficyt 4 mln zł i utrata uprawnień akademickich… </a:t>
            </a:r>
          </a:p>
          <a:p>
            <a:pPr algn="just"/>
            <a:endParaRPr lang="pl-PL" sz="1600" i="1" dirty="0">
              <a:solidFill>
                <a:srgbClr val="FF0000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42A2206-11CE-4101-A15E-9D8B37CDB653}"/>
              </a:ext>
            </a:extLst>
          </p:cNvPr>
          <p:cNvSpPr txBox="1"/>
          <p:nvPr/>
        </p:nvSpPr>
        <p:spPr>
          <a:xfrm>
            <a:off x="107504" y="116632"/>
            <a:ext cx="131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u="sng" dirty="0"/>
              <a:t>… jak było ?</a:t>
            </a:r>
          </a:p>
        </p:txBody>
      </p:sp>
    </p:spTree>
    <p:extLst>
      <p:ext uri="{BB962C8B-B14F-4D97-AF65-F5344CB8AC3E}">
        <p14:creationId xmlns:p14="http://schemas.microsoft.com/office/powerpoint/2010/main" val="279054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5A8F79E-7FA7-4BD3-82DD-60DC56DE6617}"/>
              </a:ext>
            </a:extLst>
          </p:cNvPr>
          <p:cNvSpPr/>
          <p:nvPr/>
        </p:nvSpPr>
        <p:spPr>
          <a:xfrm>
            <a:off x="71500" y="548680"/>
            <a:ext cx="9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/>
              <a:t>Wprowadzane od roku 2016 regulacje i naprawa finansów Uczelni w 2017/2018 zaczynają przynosić efekty w roku 2019.  </a:t>
            </a:r>
          </a:p>
          <a:p>
            <a:pPr algn="just"/>
            <a:endParaRPr lang="pl-PL" sz="2400" b="1" dirty="0"/>
          </a:p>
          <a:p>
            <a:pPr algn="just"/>
            <a:r>
              <a:rPr lang="pl-PL" sz="2400" b="1" dirty="0"/>
              <a:t>Obecnie - mamy właściwą, perspektywiczną strukturę kadrową, stabilne finanse oraz zgromadzony spory kapitał na ewaluację 2021…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DBDD822-FAEB-400D-AB41-62635F580211}"/>
              </a:ext>
            </a:extLst>
          </p:cNvPr>
          <p:cNvSpPr/>
          <p:nvPr/>
        </p:nvSpPr>
        <p:spPr>
          <a:xfrm>
            <a:off x="3851920" y="6124654"/>
            <a:ext cx="512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…spróbujmy więc zdefiniować   nasze słabe punkty …</a:t>
            </a:r>
          </a:p>
        </p:txBody>
      </p:sp>
    </p:spTree>
    <p:extLst>
      <p:ext uri="{BB962C8B-B14F-4D97-AF65-F5344CB8AC3E}">
        <p14:creationId xmlns:p14="http://schemas.microsoft.com/office/powerpoint/2010/main" val="2007596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0" y="35338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Punkt nr 1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. 	</a:t>
            </a:r>
            <a:r>
              <a:rPr kumimoji="0" lang="pl-PL" sz="2000" b="1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Uprawnienia akademickie</a:t>
            </a:r>
            <a:r>
              <a:rPr kumimoji="0" lang="pl-PL" b="1" i="1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b="1" i="1" dirty="0"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Od początku swojego istnienia Uczelnia prowadzi działalność naukową i dydaktyczną w obszarze 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NKF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.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dirty="0">
                <a:latin typeface="Arial Narrow" pitchFamily="34" charset="0"/>
                <a:cs typeface="Arial" pitchFamily="34" charset="0"/>
              </a:rPr>
              <a:t>W roku 1992 połączono wydział poznański z gorzowskim w jeden Wydział Wychowania Fizycznego - co umożliwiło Uczelni uzyskanie uprawnień do nadawania stopnia doktora habilitowanego.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W roku 2012 Uczelnia podjęła próbę zaistnienia też w obszarze </a:t>
            </a:r>
            <a:r>
              <a:rPr kumimoji="0" lang="pl-PL" sz="2000" b="1" i="0" u="none" strike="noStrike" cap="none" normalizeH="0" baseline="0" dirty="0" err="1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NoZ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zatrudniając w tym celu (także na tzw. drugich etatach) przedstawicieli nauk medycznych.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Utrzymanie uprawnień wiązało się z ogromnymi kosztami osobowymi. K</a:t>
            </a:r>
            <a:r>
              <a:rPr lang="pl-PL" b="1" dirty="0">
                <a:latin typeface="Arial Narrow" pitchFamily="34" charset="0"/>
                <a:cs typeface="Arial" pitchFamily="34" charset="0"/>
              </a:rPr>
              <a:t>oszty te nie były niestety kompensowane aktywnością naukową.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b="1" dirty="0"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b="1" dirty="0">
                <a:latin typeface="Arial Narrow" pitchFamily="34" charset="0"/>
                <a:cs typeface="Arial" pitchFamily="34" charset="0"/>
              </a:rPr>
              <a:t>Od 1998r. – zaczęły rozwijać się PWSZ-ty, które poszukiwały kadr w zasobach uczelni publicznych – i </a:t>
            </a:r>
            <a:r>
              <a:rPr lang="pl-PL" b="1" i="1" dirty="0">
                <a:latin typeface="Arial Narrow" pitchFamily="34" charset="0"/>
                <a:cs typeface="Arial" pitchFamily="34" charset="0"/>
              </a:rPr>
              <a:t>niestety</a:t>
            </a:r>
            <a:r>
              <a:rPr lang="pl-PL" b="1" dirty="0">
                <a:latin typeface="Arial Narrow" pitchFamily="34" charset="0"/>
                <a:cs typeface="Arial" pitchFamily="34" charset="0"/>
              </a:rPr>
              <a:t> je znalazły.  Ze szkodą dla konkurencyjności uczelni akademickich…</a:t>
            </a:r>
            <a:endParaRPr kumimoji="0" lang="pl-PL" b="1" i="0" u="none" strike="noStrike" cap="none" normalizeH="0" baseline="0" dirty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Wprowadzenie Ustawy 2.0 i nowe warunki uzyskiwania uprawnień do nadawania stopni naukowych </a:t>
            </a:r>
            <a:r>
              <a:rPr lang="pl-PL" dirty="0">
                <a:latin typeface="Arial Narrow" pitchFamily="34" charset="0"/>
                <a:cs typeface="Arial" pitchFamily="34" charset="0"/>
              </a:rPr>
              <a:t>(oparte na dorobku, a nie zatrudnieniu) boleśnie 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zweryfikowały te decyzje.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Obecne uprawnienia Uczelnia zachowuje do 2021r. </a:t>
            </a:r>
            <a:r>
              <a:rPr kumimoji="0" lang="pl-PL" b="1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Potem – nastąpi ewaluacja</a:t>
            </a:r>
            <a:r>
              <a:rPr kumimoji="0" lang="pl-PL" b="0" i="0" u="none" strike="noStrike" cap="none" normalizeH="0" baseline="0" dirty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D107694-63B5-42FF-8802-DE778464B0E2}"/>
              </a:ext>
            </a:extLst>
          </p:cNvPr>
          <p:cNvSpPr/>
          <p:nvPr/>
        </p:nvSpPr>
        <p:spPr>
          <a:xfrm>
            <a:off x="143508" y="116632"/>
            <a:ext cx="885698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i="1" dirty="0">
                <a:latin typeface="Arial Narrow" pitchFamily="34" charset="0"/>
                <a:cs typeface="Arial" pitchFamily="34" charset="0"/>
              </a:rPr>
              <a:t>Punkt nr 2.   Ewaluacja działalności naukowej</a:t>
            </a:r>
            <a:r>
              <a:rPr lang="pl-PL" sz="2000" dirty="0">
                <a:latin typeface="Arial Narrow" pitchFamily="34" charset="0"/>
                <a:cs typeface="Arial" pitchFamily="34" charset="0"/>
              </a:rPr>
              <a:t>.</a:t>
            </a:r>
            <a:r>
              <a:rPr lang="pl-PL" dirty="0">
                <a:latin typeface="Arial Narrow" pitchFamily="34" charset="0"/>
                <a:cs typeface="Arial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cs typeface="Arial" pitchFamily="34" charset="0"/>
              </a:rPr>
              <a:t>W 2017r. przy pierwszym podejściu do ewaluacji dwa z naszych wydziałów otrzymały kategorię C, jeden wydział słabą kategorię B.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cs typeface="Arial" pitchFamily="34" charset="0"/>
              </a:rPr>
              <a:t>Po odwołaniu - wydział ZWKF uzyskał kategorię B dzięki uznaniu korekty liczby N.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600" i="1" dirty="0">
                <a:latin typeface="Arial Narrow" pitchFamily="34" charset="0"/>
                <a:cs typeface="Arial" pitchFamily="34" charset="0"/>
              </a:rPr>
              <a:t>Ocena parametryczna  po raz pierwszy w historii miała wpływ na finansowanie Uczelni. W roku 2017 Uczelnia otrzymała umniejszoną, w stosunku do pozostałych uczelni jednoimiennych, dotację podmiotową. Dotacja zmniejszona została o 1,5 -2,5 mln zł i wpłynęła też na funkcjonowanie Uczelni w 2018r.  Należy dodać, że w tym samym czasie pozostałe pięć AWF-ów otrzymało  wyrównanie dotacji (za utrzymanie, bądź podniesienie kategorii) na poziomie 1,5 lub 2,5 mln zł. Ta ocena parametryczna zarezerwowała Uczelni ostatnią pozycję w rankingach wśród Akademii Wychowania Fizycznego i nie pomogła w naprawie finansów.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cs typeface="Arial" pitchFamily="34" charset="0"/>
              </a:rPr>
              <a:t>Obecnie, dzięki wytężonej pracy całej naszej społeczności dorobek AWF w Poznaniu pozwala konkurować nam z Katowicami. (Za nami są Wrocław, Gdańsk, Warszawa i Kraków). Walczymy o kategorię A+, A lub B+ pozwalającą nam pozostać w gronie uczelni akademickich.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latin typeface="Arial Narrow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cs typeface="Arial" pitchFamily="34" charset="0"/>
              </a:rPr>
              <a:t>Kolejna ewaluacja będzie jeszcze trudniejsza. </a:t>
            </a:r>
            <a:r>
              <a:rPr lang="pl-PL" dirty="0" err="1">
                <a:latin typeface="Arial Narrow" pitchFamily="34" charset="0"/>
                <a:cs typeface="Arial" pitchFamily="34" charset="0"/>
              </a:rPr>
              <a:t>MNiSW</a:t>
            </a:r>
            <a:r>
              <a:rPr lang="pl-PL" dirty="0">
                <a:latin typeface="Arial Narrow" pitchFamily="34" charset="0"/>
                <a:cs typeface="Arial" pitchFamily="34" charset="0"/>
              </a:rPr>
              <a:t> już przygotowało pakiet zmian do rozporządzenia o ewaluacji wśród których znajdziemy 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cs typeface="Arial" pitchFamily="34" charset="0"/>
              </a:rPr>
              <a:t>	- uproszczenie oceny parametrycznej  </a:t>
            </a:r>
            <a:r>
              <a:rPr lang="pl-PL" b="1" i="1" dirty="0">
                <a:latin typeface="Arial Narrow" pitchFamily="34" charset="0"/>
                <a:cs typeface="Arial" pitchFamily="34" charset="0"/>
              </a:rPr>
              <a:t>(liczyć się będą tylko publikacje z listy A i granty 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cs typeface="Arial" pitchFamily="34" charset="0"/>
              </a:rPr>
              <a:t>	- uczelnie  z   </a:t>
            </a:r>
            <a:r>
              <a:rPr lang="pl-PL" b="1" dirty="0">
                <a:latin typeface="Arial Narrow" pitchFamily="34" charset="0"/>
                <a:cs typeface="Arial" pitchFamily="34" charset="0"/>
              </a:rPr>
              <a:t>N&lt;50%  </a:t>
            </a:r>
            <a:r>
              <a:rPr lang="pl-PL" dirty="0">
                <a:latin typeface="Arial Narrow" pitchFamily="34" charset="0"/>
                <a:cs typeface="Arial" pitchFamily="34" charset="0"/>
              </a:rPr>
              <a:t>nie będą ewaluowane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latin typeface="Arial Narrow" pitchFamily="34" charset="0"/>
                <a:cs typeface="Arial" pitchFamily="34" charset="0"/>
              </a:rPr>
              <a:t>	- </a:t>
            </a:r>
            <a:r>
              <a:rPr lang="pl-PL" b="1" i="1" dirty="0">
                <a:latin typeface="Arial Narrow" pitchFamily="34" charset="0"/>
                <a:cs typeface="Arial" pitchFamily="34" charset="0"/>
              </a:rPr>
              <a:t>jednostki referencyjne </a:t>
            </a:r>
            <a:r>
              <a:rPr lang="pl-PL" dirty="0">
                <a:latin typeface="Arial Narrow" pitchFamily="34" charset="0"/>
                <a:cs typeface="Arial" pitchFamily="34" charset="0"/>
              </a:rPr>
              <a:t>budowane będą  na podstawie dorobku uczelni spoza Polski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4422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4568</TotalTime>
  <Words>2751</Words>
  <Application>Microsoft Office PowerPoint</Application>
  <PresentationFormat>Pokaz na ekranie (4:3)</PresentationFormat>
  <Paragraphs>177</Paragraphs>
  <Slides>28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Times New Roman</vt:lpstr>
      <vt:lpstr>Wingdings</vt:lpstr>
      <vt:lpstr>Motyw pakietu Office</vt:lpstr>
      <vt:lpstr>Prezentacja programu PowerPoint</vt:lpstr>
      <vt:lpstr>Główne punkty strategii rozwoju każdej uczelni </vt:lpstr>
      <vt:lpstr>Prezentacja programu PowerPoint</vt:lpstr>
      <vt:lpstr>Prezentacja programu PowerPoint</vt:lpstr>
      <vt:lpstr>Próbując planować przyszłość  spróbujmy najpierw  spojrzeć na chwilę  wstecz   a także zdefiniować   nasze słabe punkty 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</dc:title>
  <dc:creator>user</dc:creator>
  <cp:lastModifiedBy>user</cp:lastModifiedBy>
  <cp:revision>641</cp:revision>
  <cp:lastPrinted>2020-01-21T11:51:06Z</cp:lastPrinted>
  <dcterms:created xsi:type="dcterms:W3CDTF">2016-01-29T07:57:34Z</dcterms:created>
  <dcterms:modified xsi:type="dcterms:W3CDTF">2020-03-10T13:46:05Z</dcterms:modified>
</cp:coreProperties>
</file>